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3"/>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7" r:id="rId23"/>
    <p:sldId id="328" r:id="rId24"/>
    <p:sldId id="329" r:id="rId25"/>
    <p:sldId id="308" r:id="rId26"/>
    <p:sldId id="331" r:id="rId27"/>
    <p:sldId id="332" r:id="rId28"/>
    <p:sldId id="316" r:id="rId29"/>
    <p:sldId id="334" r:id="rId30"/>
    <p:sldId id="335" r:id="rId31"/>
    <p:sldId id="321"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Fira Sans" panose="020B0503050000020004" pitchFamily="34" charset="0"/>
      <p:regular r:id="rId38"/>
      <p:bold r:id="rId39"/>
      <p:italic r:id="rId40"/>
      <p:boldItalic r:id="rId41"/>
    </p:embeddedFont>
    <p:embeddedFont>
      <p:font typeface="Oswald" pitchFamily="2" charset="0"/>
      <p:regular r:id="rId42"/>
      <p:bold r:id="rId43"/>
    </p:embeddedFont>
    <p:embeddedFont>
      <p:font typeface="Oswald Medium" pitchFamily="2" charset="0"/>
      <p:regular r:id="rId44"/>
    </p:embeddedFont>
    <p:embeddedFont>
      <p:font typeface="Proxima Nova" panose="020B0604020202020204" charset="0"/>
      <p:regular r:id="rId45"/>
      <p:bold r:id="rId46"/>
      <p:italic r:id="rId47"/>
      <p:boldItalic r:id="rId48"/>
    </p:embeddedFont>
    <p:embeddedFont>
      <p:font typeface="Proxima Nova Semibold" panose="020B0604020202020204" charset="0"/>
      <p:regular r:id="rId49"/>
      <p:bold r:id="rId50"/>
      <p:boldItalic r:id="rId51"/>
    </p:embeddedFont>
    <p:embeddedFont>
      <p:font typeface="Raleway"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12" autoAdjust="0"/>
  </p:normalViewPr>
  <p:slideViewPr>
    <p:cSldViewPr snapToGrid="0">
      <p:cViewPr varScale="1">
        <p:scale>
          <a:sx n="118" d="100"/>
          <a:sy n="118" d="100"/>
        </p:scale>
        <p:origin x="1738"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c:v>
                </c:pt>
                <c:pt idx="1">
                  <c:v>Low</c:v>
                </c:pt>
                <c:pt idx="2">
                  <c:v>Rest of TN</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everybody. Thanks for taking time out of your evening to join me today, I’ll try not to bum you out too hard.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 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 Every year, the Tennessee Department of Health tests the lead levels in a selection of children in all 95 counties, and when they get a result higher than 5 micrograms of lead per deciliter of blood, it’s logged and reported to the Centers for Disease Control. That’s 5 millionths of a gram per one tenth of a liter, which is about three and half ounces. That’s how little lead it takes to permanently alter a child. And that threshold was actually reduced to 3.5 millionths back in October of last year. The numbers for 2023 and beyond are probably </a:t>
            </a:r>
            <a:r>
              <a:rPr lang="en-US" dirty="0" err="1"/>
              <a:t>gonna</a:t>
            </a:r>
            <a:r>
              <a:rPr lang="en-US" dirty="0"/>
              <a:t> be pretty grim.</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 A few counties had their data suppressed because there were fewer than 50 children living there, so at the end of the day we’re looking at 88 out of 95 counties. 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You would expect that the more dense and urban counties that make up the lower group would be higher, not only because there’d more opportunities to be exposed to lead but because the available testing pool would be higher. [CLICK] But here’s the average for all of Tennessee and it’s way lower. So what are the consequences?</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an area where Tennessee as a whole is in bad shape. We rank 11th in the nation for highest infant mortality rates. The low counties here are right at the national average,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if you’ll recall from earlier, prenatal or childhood exposure to lead has been shown to lead to the development of hearing and cognitive disabilities. And the rate of cognitive disabilities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pretty striking how much more the rate is in the high county group, but you can’t really blame this one entirely on lead, right? It’s just a fact that the poorer you are, the shorter your life is </a:t>
            </a:r>
            <a:r>
              <a:rPr lang="en-US" dirty="0" err="1"/>
              <a:t>gonna</a:t>
            </a:r>
            <a:r>
              <a:rPr lang="en-US" dirty="0"/>
              <a:t> be.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and Urban Development to predict the percentage of occupied housing units with large areas of deteriorated paint, which is a strong predictor of the presence of lead dust. 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If you’ll recall from earlier, Hancock County had the highest EBLL out of every county in the high group.</a:t>
            </a:r>
            <a:endParaRPr dirty="0"/>
          </a:p>
        </p:txBody>
      </p:sp>
    </p:spTree>
    <p:extLst>
      <p:ext uri="{BB962C8B-B14F-4D97-AF65-F5344CB8AC3E}">
        <p14:creationId xmlns:p14="http://schemas.microsoft.com/office/powerpoint/2010/main" val="137788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almost twice as high as the next county on the roster. Now, in this moment Hancock County has the lowest median income in all of Tennessee. It’s probably our poorest county, but that wasn’t always the case.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Back in the 1950s, it was discovered that Hancock was rich with zinc deposits, and for the next 20 or so years Zinc became Hancock’s principal export.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60017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14 mining operations sprang up across the county and when the zinc dried up, the mining companies bailed. It’s one of those situations where an area bases its economy largely on one commodity or industry and when that industry leaves, it pretty much wrecks the lives of the people left behind.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So you have all these abandoned mines along the main aquifer in Hancock, the Clinch River, with leftover lead out and open to the elements, and no subsequent effort to clean it all up. It’s no surprise that Hancock has the highest EBLL in the state.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falls under the purview of the EPA’s Superfund program.</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3361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in addition to mining sites. And we have all of this and more here in Tennessee. Let’s take a look at the map.</a:t>
            </a:r>
          </a:p>
        </p:txBody>
      </p:sp>
    </p:spTree>
    <p:extLst>
      <p:ext uri="{BB962C8B-B14F-4D97-AF65-F5344CB8AC3E}">
        <p14:creationId xmlns:p14="http://schemas.microsoft.com/office/powerpoint/2010/main" val="413989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It looks like Hancock County isn’t even on the EPA’s radar. We’ve still got some instances of high counties with Superfund sites over in west Tennessee, but from middle Tennessee and beyond you can clearly see the benefit of having an active environmental cleanup happening in your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actually live in an EPA Superfund site here in Southside Chattanooga. This area used to be home to a lot of metal foundries and as a result a lot of the soil in my neighborhood is contaminated with lead. Shortly after I moved in, I had the EPA come out and test my property to see if it’d be a candidate for remediation and I was just a few parts-per-million below the threshold. So, I try not to think about that when out and I’m enjoying my lawn.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solution can’t be for poor people to just keep cranking out generations of kids until they’ve just absorbed all the toxins in their immediate environment into their bodies. 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 It’s not super great that we’re shifting the responsibility back onto individual citizens, but it is cool that they’ve made the credits available to owners of apartment buildings. So hopefully that results in renters also being protected. 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as great as removing lead paint and pipes is, if you’re not also targeting the soil and waterways then you’re leaving a huge access point for lead poisoning in your community. 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And if enough people do it, we might finally get the EPA’s attention.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and modern kohl is made from much safer materials, but there wasn’t really a concerted effort to get the lead out until the early 90s.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That’s another great thing about lead, you can add it to alloys to lower their melting point and make them easier to work with.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royals would drink this highly acidic wine that would leech incredible amounts of lead, like highly toxic amounts into the rest of the cauldron. There was this one princess-general named Fu Hao that would famously get these visions and hallucinations, and historians nowadays believe that it was just lead poisoning.</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also produced a sweetener called Sapa that was made by boiling unfermented grape juice in…lead kettles. So even if decades of unsoftened, unfiltered water may have left some lines with a kind of protective layer of sediment and limescale in their lead pipes, they still have a way to get their daily dose of neurotoxins.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Nowadays we have zinc white and titanium white, but the next time you’re at an art gallery and you see a painting from the 1800s or earlier, it’s probably full of lead.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the sales contracts on these older homes include a disclosure that basically says, “Hey, this house might have lead paint. Hope that’s cool!” And of course everyone signs it. There’s no law requiring that any lead paint be removed or encapsulated, and any work you do on a house that has lead paint has the potential to introduce lead dust into your environment.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tetraethyllead was added to gasoline because it greatly improves performance and fuel economy. The problem is that its molecular makeup allows it to dissolve in oils and fats, which lets it easily cross the blood-brain barrier. So imagine millions of vehicles pumping out this aerosolized, extra deadly form of lead all day, every single day. It’s accumulating in trees and soil, people are breathing it in, it’s collecting on the road and getting washed away into lakes and rivers and aquifers. 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It’s pretty much phased out by now, but lead was added to cosmetics for centuries because like I mentioned earlier it was the only real source of white pigment. As you can see here there’s still tiny amounts present in, but remember it accumulates in your body, right? And the EPA has been very clear that there is so safe level of lead that isn’t toxic to some extent. That’s a very important point: no amount of lead exposure is safe.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Lead acetate, or lead sugar as it was called back in the day, was pretty common in candy and some spices at the turn of the century. But even today, candy that’s been imported from other parts of the world have the danger of being contaminated with lead during the production process, and to this day small amounts of ink present in the ink used on candy wrappers and soak into the candy within.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It’s especially bad in residential use because the heat from hot water lines can actually cause more lead to leech into your water. But even if you have copper piping, you’re not totally out of the woods because the use of lead solder to join pipes was the industry standard up until it was banned in 1986. And again, any high temperature water going past those joints has the potential to bring some of that lead along with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you’re not sure if a particular pipe in your home is galvanized steel or lead, try using a magnet. Lead isn’t magnetic, so if it sticks to the pipe you’re good to go.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7" r:id="rId5"/>
    <p:sldLayoutId id="2147483658" r:id="rId6"/>
    <p:sldLayoutId id="2147483659" r:id="rId7"/>
    <p:sldLayoutId id="2147483660" r:id="rId8"/>
    <p:sldLayoutId id="2147483662" r:id="rId9"/>
    <p:sldLayoutId id="2147483663" r:id="rId10"/>
    <p:sldLayoutId id="2147483664"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12086" y="877104"/>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118043930"/>
              </p:ext>
            </p:extLst>
          </p:nvPr>
        </p:nvGraphicFramePr>
        <p:xfrm>
          <a:off x="46908" y="1571104"/>
          <a:ext cx="7333605" cy="2587326"/>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18668" y="877104"/>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19285272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1884066" y="3159304"/>
            <a:ext cx="6273615"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465625720"/>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1884066" y="1890446"/>
            <a:ext cx="6258204"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902079552"/>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1810992120"/>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8"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7" name="TextBox 6">
            <a:extLst>
              <a:ext uri="{FF2B5EF4-FFF2-40B4-BE49-F238E27FC236}">
                <a16:creationId xmlns:a16="http://schemas.microsoft.com/office/drawing/2014/main" id="{5F6DA15E-8533-46A7-C49B-834E472EFA41}"/>
              </a:ext>
            </a:extLst>
          </p:cNvPr>
          <p:cNvSpPr txBox="1"/>
          <p:nvPr/>
        </p:nvSpPr>
        <p:spPr>
          <a:xfrm>
            <a:off x="5361399"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092576" y="2119901"/>
            <a:ext cx="8020602" cy="1342043"/>
            <a:chOff x="1092576" y="2119901"/>
            <a:chExt cx="8020602"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435029" y="3154167"/>
              <a:ext cx="3678149" cy="307777"/>
              <a:chOff x="5435029" y="3154167"/>
              <a:chExt cx="3678149"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435029" y="3310706"/>
                <a:ext cx="2996103"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092576" y="2119901"/>
              <a:ext cx="3801437" cy="307777"/>
              <a:chOff x="1092576" y="2119901"/>
              <a:chExt cx="3801437"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flipV="1">
                <a:off x="1092576" y="2273790"/>
                <a:ext cx="3109644" cy="265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834628048"/>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003460" y="2491484"/>
            <a:ext cx="6220197" cy="400110"/>
            <a:chOff x="2003460" y="2491484"/>
            <a:chExt cx="6220197"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782357"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225327672"/>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411444484"/>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8"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7" name="TextBox 6">
            <a:extLst>
              <a:ext uri="{FF2B5EF4-FFF2-40B4-BE49-F238E27FC236}">
                <a16:creationId xmlns:a16="http://schemas.microsoft.com/office/drawing/2014/main" id="{5F6DA15E-8533-46A7-C49B-834E472EFA41}"/>
              </a:ext>
            </a:extLst>
          </p:cNvPr>
          <p:cNvSpPr txBox="1"/>
          <p:nvPr/>
        </p:nvSpPr>
        <p:spPr>
          <a:xfrm>
            <a:off x="5361399"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0698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653618797"/>
              </p:ext>
            </p:extLst>
          </p:nvPr>
        </p:nvGraphicFramePr>
        <p:xfrm>
          <a:off x="1215776" y="766139"/>
          <a:ext cx="6096000"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991451" y="3066834"/>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869973" y="964058"/>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2529</TotalTime>
  <Words>3827</Words>
  <Application>Microsoft Office PowerPoint</Application>
  <PresentationFormat>On-screen Show (16:9)</PresentationFormat>
  <Paragraphs>168</Paragraphs>
  <Slides>30</Slides>
  <Notes>29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Fira Sans</vt:lpstr>
      <vt:lpstr>Calibri</vt:lpstr>
      <vt:lpstr>Arial</vt:lpstr>
      <vt:lpstr>Raleway</vt:lpstr>
      <vt:lpstr>Proxima Nova</vt:lpstr>
      <vt:lpstr>Oswald</vt:lpstr>
      <vt:lpstr>Oswald Medium</vt:lpstr>
      <vt:lpstr>Proxima Nova Semibold</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vt:lpstr>
      <vt:lpstr>Premature Deaths per 100,000</vt:lpstr>
      <vt:lpstr>Housing Dangers</vt:lpstr>
      <vt:lpstr>PowerPoint Presentation</vt:lpstr>
      <vt:lpstr>PowerPoint Presentation</vt:lpstr>
      <vt:lpstr>PowerPoint Presentation</vt:lpstr>
      <vt:lpstr>SUPERFUND SITES</vt:lpstr>
      <vt:lpstr>PowerPoint Presentation</vt:lpstr>
      <vt:lpstr>PowerPoint Presentation</vt:lpstr>
      <vt:lpstr>PowerPoint Presentation</vt:lpstr>
      <vt:lpstr>Lead Abatment Tax Credits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78</cp:revision>
  <dcterms:modified xsi:type="dcterms:W3CDTF">2023-10-27T01:52:15Z</dcterms:modified>
</cp:coreProperties>
</file>